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12" r:id="rId2"/>
    <p:sldId id="413" r:id="rId3"/>
    <p:sldId id="414"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443" r:id="rId33"/>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31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4/3/2015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p>
          <a:p>
            <a:pPr algn="ctr"/>
            <a:r>
              <a:rPr lang="en-US" dirty="0"/>
              <a:t>PART 71</a:t>
            </a:r>
          </a:p>
          <a:p>
            <a:pPr algn="ctr"/>
            <a:r>
              <a:rPr lang="en-US" dirty="0"/>
              <a:t> </a:t>
            </a:r>
          </a:p>
        </p:txBody>
      </p:sp>
    </p:spTree>
    <p:extLst>
      <p:ext uri="{BB962C8B-B14F-4D97-AF65-F5344CB8AC3E}">
        <p14:creationId xmlns:p14="http://schemas.microsoft.com/office/powerpoint/2010/main" val="142775746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18</a:t>
            </a:r>
            <a:r>
              <a:rPr lang="en-US" dirty="0"/>
              <a:t> So Jesus said to him, "Why do you call Me good? No one </a:t>
            </a:r>
            <a:r>
              <a:rPr lang="en-US" i="1" dirty="0"/>
              <a:t>is </a:t>
            </a:r>
            <a:r>
              <a:rPr lang="en-US" dirty="0"/>
              <a:t>good but One, </a:t>
            </a:r>
            <a:r>
              <a:rPr lang="en-US" i="1" dirty="0"/>
              <a:t>that is, </a:t>
            </a:r>
            <a:r>
              <a:rPr lang="en-US" dirty="0"/>
              <a:t>God.  </a:t>
            </a:r>
            <a:r>
              <a:rPr lang="en-US" baseline="30000" dirty="0"/>
              <a:t>19</a:t>
            </a:r>
            <a:r>
              <a:rPr lang="en-US" dirty="0"/>
              <a:t> "You know the commandments: 'Do not commit adultery,' 'Do not murder,' 'Do not steal,' 'Do not bear false witness,' 'Do not defraud,' 'Honor your father and your mother.' "</a:t>
            </a:r>
            <a:br>
              <a:rPr lang="en-US" dirty="0"/>
            </a:br>
            <a:endParaRPr lang="en-US" dirty="0"/>
          </a:p>
        </p:txBody>
      </p:sp>
    </p:spTree>
    <p:extLst>
      <p:ext uri="{BB962C8B-B14F-4D97-AF65-F5344CB8AC3E}">
        <p14:creationId xmlns:p14="http://schemas.microsoft.com/office/powerpoint/2010/main" val="171791875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10:20  And he answered and said to Him, "Teacher, all these things I have kept from my youth."</a:t>
            </a:r>
          </a:p>
          <a:p>
            <a:r>
              <a:rPr lang="en-US" dirty="0"/>
              <a:t> </a:t>
            </a:r>
          </a:p>
        </p:txBody>
      </p:sp>
    </p:spTree>
    <p:extLst>
      <p:ext uri="{BB962C8B-B14F-4D97-AF65-F5344CB8AC3E}">
        <p14:creationId xmlns:p14="http://schemas.microsoft.com/office/powerpoint/2010/main" val="56344133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10:21 Then Jesus, looking at him, loved him, and said to him, "One thing you lack: Go your way, sell whatever you have and give to the poor, and you will have treasure in heaven; and come, take up the cross, and follow Me."</a:t>
            </a:r>
          </a:p>
        </p:txBody>
      </p:sp>
    </p:spTree>
    <p:extLst>
      <p:ext uri="{BB962C8B-B14F-4D97-AF65-F5344CB8AC3E}">
        <p14:creationId xmlns:p14="http://schemas.microsoft.com/office/powerpoint/2010/main" val="378004260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6384059"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10:22 But he was sad at this word, and went away sorrowful, for he had great possessions.</a:t>
            </a:r>
          </a:p>
        </p:txBody>
      </p:sp>
      <p:pic>
        <p:nvPicPr>
          <p:cNvPr id="3074" name="Picture 2" descr="D:\3-Jesus\06 MINISTRY\Jesus w Rich Ruler\Sorrow 196-11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59" y="-20782"/>
            <a:ext cx="2749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61781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10:23 Then Jesus looked around and said to His disciples, "How hard it is for those who have riches to enter the kingdom of God!"  </a:t>
            </a:r>
            <a:r>
              <a:rPr lang="en-US" baseline="30000" dirty="0"/>
              <a:t>24</a:t>
            </a:r>
            <a:r>
              <a:rPr lang="en-US" dirty="0"/>
              <a:t> And the disciples were astonished at His words. But Jesus answered again and said to them, "Children, how hard it is for those who trust in riches to enter the kingdom of God!  </a:t>
            </a:r>
            <a:r>
              <a:rPr lang="en-US" baseline="30000" dirty="0"/>
              <a:t>25</a:t>
            </a:r>
            <a:r>
              <a:rPr lang="en-US" dirty="0"/>
              <a:t> "It is easier for a camel to go through the eye of a needle than for a rich man to enter the kingdom of God."</a:t>
            </a:r>
          </a:p>
        </p:txBody>
      </p:sp>
    </p:spTree>
    <p:extLst>
      <p:ext uri="{BB962C8B-B14F-4D97-AF65-F5344CB8AC3E}">
        <p14:creationId xmlns:p14="http://schemas.microsoft.com/office/powerpoint/2010/main" val="11518199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4098" name="Picture 2" descr="http://leonardcreativeservices.com/wordpress/wp-content/uploads/2011/12/Sidebarcam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1" y="0"/>
            <a:ext cx="91365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81251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10:26  And they were greatly astonished, saying among themselves, "Who then can be saved?"</a:t>
            </a:r>
          </a:p>
        </p:txBody>
      </p:sp>
    </p:spTree>
    <p:extLst>
      <p:ext uri="{BB962C8B-B14F-4D97-AF65-F5344CB8AC3E}">
        <p14:creationId xmlns:p14="http://schemas.microsoft.com/office/powerpoint/2010/main" val="262940779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10:27 But Jesus looked at them and said, "With men </a:t>
            </a:r>
            <a:r>
              <a:rPr lang="en-US" i="1" dirty="0"/>
              <a:t>it is </a:t>
            </a:r>
            <a:r>
              <a:rPr lang="en-US" dirty="0"/>
              <a:t>impossible, but not with God; for with God all things are possible."  </a:t>
            </a:r>
          </a:p>
        </p:txBody>
      </p:sp>
    </p:spTree>
    <p:extLst>
      <p:ext uri="{BB962C8B-B14F-4D97-AF65-F5344CB8AC3E}">
        <p14:creationId xmlns:p14="http://schemas.microsoft.com/office/powerpoint/2010/main" val="294069973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19:27 Then Peter answered and said to Him, "See, we have left all and followed You. Therefore what shall we have?"  </a:t>
            </a:r>
            <a:r>
              <a:rPr lang="en-US" baseline="30000" dirty="0"/>
              <a:t>28</a:t>
            </a:r>
            <a:r>
              <a:rPr lang="en-US" dirty="0"/>
              <a:t> So Jesus said to them, "Assuredly I say to you, that in the regeneration, when the Son of Man sits on the throne of His glory, you who have followed Me will also sit on twelve thrones, judging the twelve tribes of Israel.  </a:t>
            </a:r>
            <a:r>
              <a:rPr lang="en-US" baseline="30000" dirty="0"/>
              <a:t>29</a:t>
            </a:r>
            <a:r>
              <a:rPr lang="en-US" dirty="0"/>
              <a:t> "And everyone who has left houses or brothers or sisters or father or mother or wife or children or lands, for My name's sake, shall receive a hundredfold, and inherit eternal life.  </a:t>
            </a:r>
            <a:r>
              <a:rPr lang="en-US" baseline="30000" dirty="0"/>
              <a:t>30</a:t>
            </a:r>
            <a:r>
              <a:rPr lang="en-US" dirty="0"/>
              <a:t> "But many </a:t>
            </a:r>
            <a:r>
              <a:rPr lang="en-US" i="1" dirty="0"/>
              <a:t>who are </a:t>
            </a:r>
            <a:r>
              <a:rPr lang="en-US" dirty="0"/>
              <a:t>first will be last, and the last first.</a:t>
            </a:r>
          </a:p>
          <a:p>
            <a:r>
              <a:rPr lang="en-US" dirty="0"/>
              <a:t> </a:t>
            </a:r>
          </a:p>
        </p:txBody>
      </p:sp>
    </p:spTree>
    <p:extLst>
      <p:ext uri="{BB962C8B-B14F-4D97-AF65-F5344CB8AC3E}">
        <p14:creationId xmlns:p14="http://schemas.microsoft.com/office/powerpoint/2010/main" val="33871284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 second view equates the term “regeneration” with the heavenly state, or “the age to come.” This language appears in the parallel passages (M, . 10:30; </a:t>
            </a:r>
            <a:r>
              <a:rPr lang="en-US" dirty="0" err="1"/>
              <a:t>Lk</a:t>
            </a:r>
            <a:r>
              <a:rPr lang="en-US" dirty="0"/>
              <a:t>. 18:30). While it is true that Christ presently reigns and will one day turn the kingdom over to the Father (1 Cor. 15:24), He will also reign with the Father through eternity (Rev. 22:3). The term “regeneration,” then, refers to “a new heaven and a new earth” (Rev. 21:1-5; see IS. 65:17; 6622; Rom. 8:18-25; 2 Pet. 3:13). “The twelve tribes of Israel” refers to all the saved of the heavenly realm over which the twelve apostles right (see 1 Cor. 6:2, 3; 2 Tim. 2:12; Rev. 3:21; 21:9-14). P.175-176</a:t>
            </a:r>
          </a:p>
        </p:txBody>
      </p:sp>
    </p:spTree>
    <p:extLst>
      <p:ext uri="{BB962C8B-B14F-4D97-AF65-F5344CB8AC3E}">
        <p14:creationId xmlns:p14="http://schemas.microsoft.com/office/powerpoint/2010/main" val="93036298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10:13 Then they brought little children to Him, that He might touch them; but the disciples rebuked those who brought </a:t>
            </a:r>
            <a:r>
              <a:rPr lang="en-US" i="1" dirty="0"/>
              <a:t>them.</a:t>
            </a:r>
            <a:r>
              <a:rPr lang="en-US" dirty="0"/>
              <a:t>  </a:t>
            </a:r>
            <a:r>
              <a:rPr lang="en-US" baseline="30000" dirty="0"/>
              <a:t>14</a:t>
            </a:r>
            <a:r>
              <a:rPr lang="en-US" dirty="0"/>
              <a:t> But when Jesus saw </a:t>
            </a:r>
            <a:r>
              <a:rPr lang="en-US" i="1" dirty="0"/>
              <a:t>it, </a:t>
            </a:r>
            <a:r>
              <a:rPr lang="en-US" dirty="0"/>
              <a:t>He was greatly displeased and said to them, "Let the little children come to Me, and do not forbid them; for of such is the kingdom of God.  </a:t>
            </a:r>
            <a:r>
              <a:rPr lang="en-US" baseline="30000" dirty="0"/>
              <a:t>15</a:t>
            </a:r>
            <a:r>
              <a:rPr lang="en-US" dirty="0"/>
              <a:t> "Assuredly, I say to you, whoever does not receive the kingdom of God as a little child will by no means enter it."  </a:t>
            </a:r>
          </a:p>
        </p:txBody>
      </p:sp>
    </p:spTree>
    <p:extLst>
      <p:ext uri="{BB962C8B-B14F-4D97-AF65-F5344CB8AC3E}">
        <p14:creationId xmlns:p14="http://schemas.microsoft.com/office/powerpoint/2010/main" val="242920366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20:1 "For the kingdom of heaven is like a landowner who went out early in the morning to hire laborers for his vineyard.</a:t>
            </a:r>
          </a:p>
        </p:txBody>
      </p:sp>
    </p:spTree>
    <p:extLst>
      <p:ext uri="{BB962C8B-B14F-4D97-AF65-F5344CB8AC3E}">
        <p14:creationId xmlns:p14="http://schemas.microsoft.com/office/powerpoint/2010/main" val="28008114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Acts 6:7 Then the word of God spread, and the number of the disciples multiplied greatly in Jerusalem, and a great many of the priests were obedient to the faith. </a:t>
            </a:r>
          </a:p>
          <a:p>
            <a:r>
              <a:rPr lang="en-US" dirty="0"/>
              <a:t> </a:t>
            </a:r>
          </a:p>
        </p:txBody>
      </p:sp>
    </p:spTree>
    <p:extLst>
      <p:ext uri="{BB962C8B-B14F-4D97-AF65-F5344CB8AC3E}">
        <p14:creationId xmlns:p14="http://schemas.microsoft.com/office/powerpoint/2010/main" val="344532740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Acts 17:6  These who have turned the world upside down have come here too.</a:t>
            </a:r>
          </a:p>
        </p:txBody>
      </p:sp>
    </p:spTree>
    <p:extLst>
      <p:ext uri="{BB962C8B-B14F-4D97-AF65-F5344CB8AC3E}">
        <p14:creationId xmlns:p14="http://schemas.microsoft.com/office/powerpoint/2010/main" val="141370361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10:2  "The harvest truly </a:t>
            </a:r>
            <a:r>
              <a:rPr lang="en-US" i="1" dirty="0"/>
              <a:t>is </a:t>
            </a:r>
            <a:r>
              <a:rPr lang="en-US" dirty="0"/>
              <a:t>great, but the laborers </a:t>
            </a:r>
            <a:r>
              <a:rPr lang="en-US" i="1" dirty="0"/>
              <a:t>are </a:t>
            </a:r>
            <a:r>
              <a:rPr lang="en-US" dirty="0"/>
              <a:t>few; therefore pray the Lord of the harvest to send out laborers into His harvest. </a:t>
            </a:r>
          </a:p>
        </p:txBody>
      </p:sp>
    </p:spTree>
    <p:extLst>
      <p:ext uri="{BB962C8B-B14F-4D97-AF65-F5344CB8AC3E}">
        <p14:creationId xmlns:p14="http://schemas.microsoft.com/office/powerpoint/2010/main" val="187737308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Corinthians 15:58 Therefore, my beloved brethren, be steadfast, immovable, always abounding in the work of the Lord, knowing that your labor is not in vain in the Lord. </a:t>
            </a:r>
          </a:p>
        </p:txBody>
      </p:sp>
    </p:spTree>
    <p:extLst>
      <p:ext uri="{BB962C8B-B14F-4D97-AF65-F5344CB8AC3E}">
        <p14:creationId xmlns:p14="http://schemas.microsoft.com/office/powerpoint/2010/main" val="219887896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16:16 Simon Peter answered and said, "You are the Christ, the Son of the living God."  </a:t>
            </a:r>
            <a:r>
              <a:rPr lang="en-US" baseline="30000" dirty="0"/>
              <a:t>17</a:t>
            </a:r>
            <a:r>
              <a:rPr lang="en-US" dirty="0"/>
              <a:t> Jesus answered and said to him, "Blessed are you, Simon Bar-Jonah, for flesh and blood has not revealed </a:t>
            </a:r>
            <a:r>
              <a:rPr lang="en-US" i="1" dirty="0"/>
              <a:t>this </a:t>
            </a:r>
            <a:r>
              <a:rPr lang="en-US" dirty="0"/>
              <a:t>to you, but My Father who is in heaven.  </a:t>
            </a:r>
            <a:r>
              <a:rPr lang="en-US" baseline="30000" dirty="0"/>
              <a:t>18</a:t>
            </a:r>
            <a:r>
              <a:rPr lang="en-US" dirty="0"/>
              <a:t> "And I also say to you that you are Peter, and on this rock I will build My church, and the gates of Hades shall not prevail against it.</a:t>
            </a:r>
          </a:p>
        </p:txBody>
      </p:sp>
    </p:spTree>
    <p:extLst>
      <p:ext uri="{BB962C8B-B14F-4D97-AF65-F5344CB8AC3E}">
        <p14:creationId xmlns:p14="http://schemas.microsoft.com/office/powerpoint/2010/main" val="201416016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We are not added to the vineyard/kingdom  of the Lord until we are baptized according to Jn. 3:5 and 1 Cor. 12:13. </a:t>
            </a:r>
          </a:p>
        </p:txBody>
      </p:sp>
    </p:spTree>
    <p:extLst>
      <p:ext uri="{BB962C8B-B14F-4D97-AF65-F5344CB8AC3E}">
        <p14:creationId xmlns:p14="http://schemas.microsoft.com/office/powerpoint/2010/main" val="197993974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20:2 "Now when he had agreed with the laborers for a denarius a day, he sent them into his vineyard.  </a:t>
            </a:r>
            <a:r>
              <a:rPr lang="en-US" baseline="30000" dirty="0"/>
              <a:t>3</a:t>
            </a:r>
            <a:r>
              <a:rPr lang="en-US" dirty="0"/>
              <a:t> "And he went out about the third hour and saw others standing idle in the marketplace,  </a:t>
            </a:r>
            <a:r>
              <a:rPr lang="en-US" baseline="30000" dirty="0"/>
              <a:t>4</a:t>
            </a:r>
            <a:r>
              <a:rPr lang="en-US" dirty="0"/>
              <a:t> "and said to them, 'You also go into the vineyard, and whatever is right I will give you.' So they went.  </a:t>
            </a:r>
            <a:r>
              <a:rPr lang="en-US" baseline="30000" dirty="0"/>
              <a:t>5</a:t>
            </a:r>
            <a:r>
              <a:rPr lang="en-US" dirty="0"/>
              <a:t> "Again he went out about the sixth and the ninth hour, and did likewise.  </a:t>
            </a:r>
            <a:r>
              <a:rPr lang="en-US" baseline="30000" dirty="0"/>
              <a:t>6</a:t>
            </a:r>
            <a:r>
              <a:rPr lang="en-US" dirty="0"/>
              <a:t> "And about the eleventh hour he went out and found others standing idle, and said to them, 'Why have you been standing here idle all day?'  </a:t>
            </a:r>
            <a:r>
              <a:rPr lang="en-US" baseline="30000" dirty="0"/>
              <a:t>7</a:t>
            </a:r>
            <a:r>
              <a:rPr lang="en-US" dirty="0"/>
              <a:t> "They said to him, 'Because no one hired us.' He said to them, 'You also go into the vineyard, and whatever is right you will receive.'</a:t>
            </a:r>
          </a:p>
          <a:p>
            <a:r>
              <a:rPr lang="en-US" dirty="0"/>
              <a:t> </a:t>
            </a:r>
          </a:p>
        </p:txBody>
      </p:sp>
    </p:spTree>
    <p:extLst>
      <p:ext uri="{BB962C8B-B14F-4D97-AF65-F5344CB8AC3E}">
        <p14:creationId xmlns:p14="http://schemas.microsoft.com/office/powerpoint/2010/main" val="220683537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20: </a:t>
            </a:r>
            <a:r>
              <a:rPr lang="en-US" baseline="30000" dirty="0"/>
              <a:t>8</a:t>
            </a:r>
            <a:r>
              <a:rPr lang="en-US" dirty="0"/>
              <a:t> "So when evening had come, the owner of the vineyard said to his steward, 'Call the laborers and give them </a:t>
            </a:r>
            <a:r>
              <a:rPr lang="en-US" i="1" dirty="0"/>
              <a:t>their </a:t>
            </a:r>
            <a:r>
              <a:rPr lang="en-US" dirty="0"/>
              <a:t>wages, beginning with the last to the first.'  </a:t>
            </a:r>
            <a:r>
              <a:rPr lang="en-US" baseline="30000" dirty="0"/>
              <a:t>9</a:t>
            </a:r>
            <a:r>
              <a:rPr lang="en-US" dirty="0"/>
              <a:t> "And when those came who </a:t>
            </a:r>
            <a:r>
              <a:rPr lang="en-US" i="1" dirty="0"/>
              <a:t>were hired </a:t>
            </a:r>
            <a:r>
              <a:rPr lang="en-US" dirty="0"/>
              <a:t>about the eleventh hour, they each received a denarius.  </a:t>
            </a:r>
            <a:r>
              <a:rPr lang="en-US" baseline="30000" dirty="0"/>
              <a:t>10</a:t>
            </a:r>
            <a:r>
              <a:rPr lang="en-US" dirty="0"/>
              <a:t> "But when the first came, they supposed that they would receive more; and they likewise received each a denarius.  </a:t>
            </a:r>
            <a:r>
              <a:rPr lang="en-US" baseline="30000" dirty="0"/>
              <a:t>11</a:t>
            </a:r>
            <a:r>
              <a:rPr lang="en-US" dirty="0"/>
              <a:t> "And when they had received </a:t>
            </a:r>
            <a:r>
              <a:rPr lang="en-US" i="1" dirty="0"/>
              <a:t>it, </a:t>
            </a:r>
            <a:r>
              <a:rPr lang="en-US" dirty="0"/>
              <a:t>they complained against the landowner,  </a:t>
            </a:r>
            <a:r>
              <a:rPr lang="en-US" baseline="30000" dirty="0"/>
              <a:t>12</a:t>
            </a:r>
            <a:r>
              <a:rPr lang="en-US" dirty="0"/>
              <a:t> "saying, 'These last </a:t>
            </a:r>
            <a:r>
              <a:rPr lang="en-US" i="1" dirty="0"/>
              <a:t>men </a:t>
            </a:r>
            <a:r>
              <a:rPr lang="en-US" dirty="0"/>
              <a:t>have worked </a:t>
            </a:r>
            <a:r>
              <a:rPr lang="en-US" i="1" dirty="0"/>
              <a:t>only </a:t>
            </a:r>
            <a:r>
              <a:rPr lang="en-US" dirty="0"/>
              <a:t>one hour, and you made them equal to us who have borne the burden and the heat of the day</a:t>
            </a:r>
            <a:r>
              <a:rPr lang="en-US" dirty="0" smtClean="0"/>
              <a:t>.'</a:t>
            </a:r>
            <a:endParaRPr lang="en-US" dirty="0"/>
          </a:p>
        </p:txBody>
      </p:sp>
    </p:spTree>
    <p:extLst>
      <p:ext uri="{BB962C8B-B14F-4D97-AF65-F5344CB8AC3E}">
        <p14:creationId xmlns:p14="http://schemas.microsoft.com/office/powerpoint/2010/main" val="122028954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13</a:t>
            </a:r>
            <a:r>
              <a:rPr lang="en-US" dirty="0"/>
              <a:t> "But he answered one of them and said, 'Friend, I am doing you no wrong. Did you not agree with me for a denarius?  </a:t>
            </a:r>
            <a:r>
              <a:rPr lang="en-US" baseline="30000" dirty="0"/>
              <a:t>14</a:t>
            </a:r>
            <a:r>
              <a:rPr lang="en-US" dirty="0"/>
              <a:t> 'Take </a:t>
            </a:r>
            <a:r>
              <a:rPr lang="en-US" i="1" dirty="0"/>
              <a:t>what is </a:t>
            </a:r>
            <a:r>
              <a:rPr lang="en-US" dirty="0"/>
              <a:t>yours and go your way. I wish to give to this last man </a:t>
            </a:r>
            <a:r>
              <a:rPr lang="en-US" i="1" dirty="0"/>
              <a:t>the same </a:t>
            </a:r>
            <a:r>
              <a:rPr lang="en-US" dirty="0"/>
              <a:t>as to you.  </a:t>
            </a:r>
            <a:r>
              <a:rPr lang="en-US" baseline="30000" dirty="0"/>
              <a:t>15</a:t>
            </a:r>
            <a:r>
              <a:rPr lang="en-US" dirty="0"/>
              <a:t> 'Is it not lawful for me to do what I wish with my own things? Or is your eye evil because I am good?'  </a:t>
            </a:r>
            <a:r>
              <a:rPr lang="en-US" baseline="30000" dirty="0"/>
              <a:t>16</a:t>
            </a:r>
            <a:r>
              <a:rPr lang="en-US" dirty="0"/>
              <a:t> "So the last will be first, and the first last. For many are called, but few chosen."  </a:t>
            </a:r>
          </a:p>
        </p:txBody>
      </p:sp>
    </p:spTree>
    <p:extLst>
      <p:ext uri="{BB962C8B-B14F-4D97-AF65-F5344CB8AC3E}">
        <p14:creationId xmlns:p14="http://schemas.microsoft.com/office/powerpoint/2010/main" val="389687385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1026" name="Picture 2" descr="D:\3-Jesus\06 MINISTRY\Jesus w Children\Jes w child w dis C-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314" y="-15237"/>
            <a:ext cx="4389956" cy="582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3-Jesus\06 MINISTRY\Jesus w Children\Jes w Children 62-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583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02179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6:23   For the wages of sin </a:t>
            </a:r>
            <a:r>
              <a:rPr lang="en-US" i="1" dirty="0"/>
              <a:t>is </a:t>
            </a:r>
            <a:r>
              <a:rPr lang="en-US" dirty="0"/>
              <a:t>death, but the gift of God </a:t>
            </a:r>
            <a:r>
              <a:rPr lang="en-US" i="1" dirty="0"/>
              <a:t>is </a:t>
            </a:r>
            <a:r>
              <a:rPr lang="en-US" dirty="0"/>
              <a:t>eternal life in Christ Jesus our Lord.</a:t>
            </a:r>
          </a:p>
        </p:txBody>
      </p:sp>
    </p:spTree>
    <p:extLst>
      <p:ext uri="{BB962C8B-B14F-4D97-AF65-F5344CB8AC3E}">
        <p14:creationId xmlns:p14="http://schemas.microsoft.com/office/powerpoint/2010/main" val="256288516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0016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514350" lvl="0" indent="-514350">
              <a:buFont typeface="+mj-lt"/>
              <a:buAutoNum type="arabicPeriod"/>
            </a:pPr>
            <a:r>
              <a:rPr lang="en-US" sz="2400" dirty="0"/>
              <a:t>God is compassionate and He is always seeking out sinners (2 Pet. 3:9).</a:t>
            </a:r>
          </a:p>
          <a:p>
            <a:pPr marL="514350" lvl="0" indent="-514350">
              <a:buFont typeface="+mj-lt"/>
              <a:buAutoNum type="arabicPeriod"/>
            </a:pPr>
            <a:r>
              <a:rPr lang="en-US" sz="2400" dirty="0"/>
              <a:t>God wants workers in His kingdom whether they are young or old or whether they have one talent or 100 because we all have something we can do for the Lord. </a:t>
            </a:r>
          </a:p>
          <a:p>
            <a:pPr marL="514350" lvl="0" indent="-514350">
              <a:buFont typeface="+mj-lt"/>
              <a:buAutoNum type="arabicPeriod"/>
            </a:pPr>
            <a:r>
              <a:rPr lang="en-US" sz="2400" dirty="0"/>
              <a:t>God will grant us eternal life in heaven even if our labor is very short on this earth. </a:t>
            </a:r>
          </a:p>
          <a:p>
            <a:pPr marL="514350" lvl="0" indent="-514350">
              <a:buFont typeface="+mj-lt"/>
              <a:buAutoNum type="arabicPeriod"/>
            </a:pPr>
            <a:r>
              <a:rPr lang="en-US" sz="2400" dirty="0"/>
              <a:t>We must avoid being like those who were first hired and thought they deserved more because they worked longer. Instead, we need to be happy and content with whatever God blesses us with because we are just doing our duty as servants of God.</a:t>
            </a:r>
          </a:p>
          <a:p>
            <a:pPr marL="514350" lvl="0" indent="-514350">
              <a:buFont typeface="+mj-lt"/>
              <a:buAutoNum type="arabicPeriod"/>
            </a:pPr>
            <a:r>
              <a:rPr lang="en-US" sz="2400" dirty="0"/>
              <a:t>We should not compare ourselves to others (2 Cor. 10:12).</a:t>
            </a:r>
          </a:p>
          <a:p>
            <a:pPr marL="514350" lvl="0" indent="-514350">
              <a:buFont typeface="+mj-lt"/>
              <a:buAutoNum type="arabicPeriod"/>
            </a:pPr>
            <a:r>
              <a:rPr lang="en-US" sz="2400" dirty="0"/>
              <a:t>It is the quality and consistency of our service that counts with God and not how long we have labored. </a:t>
            </a:r>
          </a:p>
        </p:txBody>
      </p:sp>
    </p:spTree>
    <p:extLst>
      <p:ext uri="{BB962C8B-B14F-4D97-AF65-F5344CB8AC3E}">
        <p14:creationId xmlns:p14="http://schemas.microsoft.com/office/powerpoint/2010/main" val="49409183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 calcmode="lin" valueType="num">
                                      <p:cBhvr additive="base">
                                        <p:cTn id="7" dur="500" fill="hold"/>
                                        <p:tgtEl>
                                          <p:spTgt spid="81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2" end="2"/>
                                            </p:txEl>
                                          </p:spTgt>
                                        </p:tgtEl>
                                        <p:attrNameLst>
                                          <p:attrName>style.visibility</p:attrName>
                                        </p:attrNameLst>
                                      </p:cBhvr>
                                      <p:to>
                                        <p:strVal val="visible"/>
                                      </p:to>
                                    </p:set>
                                    <p:anim calcmode="lin" valueType="num">
                                      <p:cBhvr additive="base">
                                        <p:cTn id="13"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xEl>
                                              <p:pRg st="3" end="3"/>
                                            </p:txEl>
                                          </p:spTgt>
                                        </p:tgtEl>
                                        <p:attrNameLst>
                                          <p:attrName>style.visibility</p:attrName>
                                        </p:attrNameLst>
                                      </p:cBhvr>
                                      <p:to>
                                        <p:strVal val="visible"/>
                                      </p:to>
                                    </p:set>
                                    <p:anim calcmode="lin" valueType="num">
                                      <p:cBhvr additive="base">
                                        <p:cTn id="19" dur="500" fill="hold"/>
                                        <p:tgtEl>
                                          <p:spTgt spid="81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4">
                                            <p:txEl>
                                              <p:pRg st="4" end="4"/>
                                            </p:txEl>
                                          </p:spTgt>
                                        </p:tgtEl>
                                        <p:attrNameLst>
                                          <p:attrName>style.visibility</p:attrName>
                                        </p:attrNameLst>
                                      </p:cBhvr>
                                      <p:to>
                                        <p:strVal val="visible"/>
                                      </p:to>
                                    </p:set>
                                    <p:anim calcmode="lin" valueType="num">
                                      <p:cBhvr additive="base">
                                        <p:cTn id="25" dur="500" fill="hold"/>
                                        <p:tgtEl>
                                          <p:spTgt spid="819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4">
                                            <p:txEl>
                                              <p:pRg st="5" end="5"/>
                                            </p:txEl>
                                          </p:spTgt>
                                        </p:tgtEl>
                                        <p:attrNameLst>
                                          <p:attrName>style.visibility</p:attrName>
                                        </p:attrNameLst>
                                      </p:cBhvr>
                                      <p:to>
                                        <p:strVal val="visible"/>
                                      </p:to>
                                    </p:set>
                                    <p:anim calcmode="lin" valueType="num">
                                      <p:cBhvr additive="base">
                                        <p:cTn id="31" dur="500" fill="hold"/>
                                        <p:tgtEl>
                                          <p:spTgt spid="819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13523794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3" name="Picture 6" descr="D:\3-Jesus\06 MINISTRY\Jesus w Children\Jes w 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9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03526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3" name="Picture 5" descr="D:\3-Jesus\06 MINISTRY\Jesus w Children\Jes w Children 1080-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4732734" cy="683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08918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Genesis 48:14 Then Israel stretched out his right hand and laid </a:t>
            </a:r>
            <a:r>
              <a:rPr lang="en-US" i="1" dirty="0"/>
              <a:t>it </a:t>
            </a:r>
            <a:r>
              <a:rPr lang="en-US" dirty="0"/>
              <a:t>on Ephraim's head, who </a:t>
            </a:r>
            <a:r>
              <a:rPr lang="en-US" i="1" dirty="0"/>
              <a:t>was </a:t>
            </a:r>
            <a:r>
              <a:rPr lang="en-US" dirty="0"/>
              <a:t>the younger, and his left hand on Manasseh's head, guiding his hands knowingly, for Manasseh </a:t>
            </a:r>
            <a:r>
              <a:rPr lang="en-US" i="1" dirty="0"/>
              <a:t>was </a:t>
            </a:r>
            <a:r>
              <a:rPr lang="en-US" dirty="0"/>
              <a:t>the firstborn.  </a:t>
            </a:r>
            <a:r>
              <a:rPr lang="en-US" baseline="30000" dirty="0"/>
              <a:t>15</a:t>
            </a:r>
            <a:r>
              <a:rPr lang="en-US" dirty="0"/>
              <a:t> And he blessed Joseph, and said: "God, before whom my fathers Abraham and Isaac walked, The God who has fed me all my life long to this day,  </a:t>
            </a:r>
            <a:r>
              <a:rPr lang="en-US" baseline="30000" dirty="0"/>
              <a:t>16</a:t>
            </a:r>
            <a:r>
              <a:rPr lang="en-US" dirty="0"/>
              <a:t> The Angel who has redeemed me from all evil, Bless the lads; Let my name be named upon them, And the name of my fathers Abraham and Isaac; And let them grow into a multitude in the midst of the earth."</a:t>
            </a:r>
          </a:p>
        </p:txBody>
      </p:sp>
    </p:spTree>
    <p:extLst>
      <p:ext uri="{BB962C8B-B14F-4D97-AF65-F5344CB8AC3E}">
        <p14:creationId xmlns:p14="http://schemas.microsoft.com/office/powerpoint/2010/main" val="108613670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There was likewise a beautiful custom in Jerusalem to train their young sons and daughters to afflict themselves on a fast day: at the age of eleven to the middle of the day, at the age of twelve the full day, and at the age of thirteen [the boy] was taken round and presented  to every elder to  bless him and pray for him that he may be worthy to study the Torah and engage in good deeds. (Talmud </a:t>
            </a:r>
            <a:r>
              <a:rPr lang="en-US" dirty="0" err="1"/>
              <a:t>Soferim</a:t>
            </a:r>
            <a:r>
              <a:rPr lang="en-US" dirty="0"/>
              <a:t> 18.5)</a:t>
            </a:r>
          </a:p>
        </p:txBody>
      </p:sp>
    </p:spTree>
    <p:extLst>
      <p:ext uri="{BB962C8B-B14F-4D97-AF65-F5344CB8AC3E}">
        <p14:creationId xmlns:p14="http://schemas.microsoft.com/office/powerpoint/2010/main" val="235359818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16</a:t>
            </a:r>
            <a:r>
              <a:rPr lang="en-US" dirty="0"/>
              <a:t> And He took them up in His arms, put </a:t>
            </a:r>
            <a:r>
              <a:rPr lang="en-US" i="1" dirty="0"/>
              <a:t>His </a:t>
            </a:r>
            <a:r>
              <a:rPr lang="en-US" dirty="0"/>
              <a:t>hands on them, and blessed them.</a:t>
            </a:r>
          </a:p>
        </p:txBody>
      </p:sp>
    </p:spTree>
    <p:extLst>
      <p:ext uri="{BB962C8B-B14F-4D97-AF65-F5344CB8AC3E}">
        <p14:creationId xmlns:p14="http://schemas.microsoft.com/office/powerpoint/2010/main" val="218127180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3489036"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10:17 Now as He was going out on the road, one came running, knelt before Him, and asked Him, "Good Teacher, what shall I do that I may inherit eternal life?"  </a:t>
            </a:r>
          </a:p>
        </p:txBody>
      </p:sp>
      <p:pic>
        <p:nvPicPr>
          <p:cNvPr id="2051" name="Picture 3" descr="D:\3-Jesus\06 MINISTRY\Jesus w Rich Ruler\great_riches_or_Christ_rich_young_ru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075" y="0"/>
            <a:ext cx="56229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5922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2366</TotalTime>
  <Words>1814</Words>
  <Application>Microsoft Office PowerPoint</Application>
  <PresentationFormat>On-screen Show (4:3)</PresentationFormat>
  <Paragraphs>70</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66</cp:revision>
  <dcterms:created xsi:type="dcterms:W3CDTF">2006-12-19T00:50:39Z</dcterms:created>
  <dcterms:modified xsi:type="dcterms:W3CDTF">2015-04-04T01:38:30Z</dcterms:modified>
</cp:coreProperties>
</file>